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sldIdLst>
    <p:sldId id="256" r:id="rId4"/>
    <p:sldId id="258" r:id="rId5"/>
    <p:sldId id="257"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4/20/2020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43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ED03-8E21-4907-A1CE-30E73A18B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35CFFC-3224-4B35-80B5-15CEB94CE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904922-1B51-4F1E-AD2C-2F8C61081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F72357-8440-400A-81D2-F754DD87066B}"/>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6" name="Footer Placeholder 5">
            <a:extLst>
              <a:ext uri="{FF2B5EF4-FFF2-40B4-BE49-F238E27FC236}">
                <a16:creationId xmlns:a16="http://schemas.microsoft.com/office/drawing/2014/main" id="{9E36C7C1-FF5F-40AD-9C86-7C53B440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074D1-75D2-4E11-AAC7-B5278880F50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9010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3617-BD42-41B2-BEB8-404CBE604D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CB2225-F5E3-4AD0-A599-DE4A8D45A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DC8A8-88D7-4CDC-9906-B7BF7F1627E2}"/>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a:extLst>
              <a:ext uri="{FF2B5EF4-FFF2-40B4-BE49-F238E27FC236}">
                <a16:creationId xmlns:a16="http://schemas.microsoft.com/office/drawing/2014/main" id="{DE8F9971-3F65-4E55-9A79-B5E25D814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64BC-576E-4CD5-A98E-84735FD0090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06324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E8B9B5-4792-4C34-90EB-F581911455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328C4-854D-42FD-9973-38E01D6A76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51CA5-E40F-4CCE-883A-666951C0C6FC}"/>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a:extLst>
              <a:ext uri="{FF2B5EF4-FFF2-40B4-BE49-F238E27FC236}">
                <a16:creationId xmlns:a16="http://schemas.microsoft.com/office/drawing/2014/main" id="{2D44EEF6-4019-4050-B5CD-C366D0747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FAE61-A890-49E5-A776-64DD31B6016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8142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62930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74298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9117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3822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8914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27752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316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7E03-FB6B-4712-AF33-D4EE65B688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076CEE-00F2-4138-838C-388C859B2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5A02F4-3790-409A-BB4D-FA83B487541E}"/>
              </a:ext>
            </a:extLst>
          </p:cNvPr>
          <p:cNvSpPr>
            <a:spLocks noGrp="1"/>
          </p:cNvSpPr>
          <p:nvPr>
            <p:ph type="dt" sz="half" idx="10"/>
          </p:nvPr>
        </p:nvSpPr>
        <p:spPr/>
        <p:txBody>
          <a:bodyPr/>
          <a:lstStyle/>
          <a:p>
            <a:fld id="{02AC24A9-CCB6-4F8D-B8DB-C2F3692CFA5A}" type="datetimeFigureOut">
              <a:rPr lang="en-US" smtClean="0"/>
              <a:t>4/20/2020</a:t>
            </a:fld>
            <a:endParaRPr lang="en-US" dirty="0"/>
          </a:p>
        </p:txBody>
      </p:sp>
      <p:sp>
        <p:nvSpPr>
          <p:cNvPr id="5" name="Footer Placeholder 4">
            <a:extLst>
              <a:ext uri="{FF2B5EF4-FFF2-40B4-BE49-F238E27FC236}">
                <a16:creationId xmlns:a16="http://schemas.microsoft.com/office/drawing/2014/main" id="{B8E20227-E069-4BE5-9838-8F0ED0E3C4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5225A6-8D11-4D99-AAD0-AE2518E5FCFC}"/>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986753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8038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0885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436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0752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19003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60975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60402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33048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63702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250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3869-CCE8-4B44-83ED-0473486EB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BC637-0706-4664-81AF-00B3159BC4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FC3D4-3F4F-4835-8641-B8E25C1CA19F}"/>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a:extLst>
              <a:ext uri="{FF2B5EF4-FFF2-40B4-BE49-F238E27FC236}">
                <a16:creationId xmlns:a16="http://schemas.microsoft.com/office/drawing/2014/main" id="{1377A6D4-4989-4E3F-B8B8-DC19F6024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1FAD0-C1E0-4750-8611-873BFBF3820A}"/>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29299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839E-6810-47CE-B6E7-094FAC185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8272B5-F47A-44A7-AC72-938C02AD0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402FD-22EA-42A1-AD07-A41C8F4691CF}"/>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5" name="Footer Placeholder 4">
            <a:extLst>
              <a:ext uri="{FF2B5EF4-FFF2-40B4-BE49-F238E27FC236}">
                <a16:creationId xmlns:a16="http://schemas.microsoft.com/office/drawing/2014/main" id="{D0727F90-E336-4E31-94DA-4DDC4B879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C601D-2C73-4989-BBCF-2D06F770FB7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772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BB8E-58FB-4D9F-A87E-39FD51DB4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71DB9-3D17-4360-84BC-53E88EAEFF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0648D2-528D-47EE-980C-8363BC8344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8900A-66A5-41EE-85E8-0643A1E750AA}"/>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6" name="Footer Placeholder 5">
            <a:extLst>
              <a:ext uri="{FF2B5EF4-FFF2-40B4-BE49-F238E27FC236}">
                <a16:creationId xmlns:a16="http://schemas.microsoft.com/office/drawing/2014/main" id="{1F404098-C460-4098-AF6C-4E09E96BB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7E9B36-D4E3-4C69-BBF3-F4E09BCCCA8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0339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486B-B90E-4C51-97AB-0B0E93DC5E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CF2A2-C4BE-487B-AB85-A38C90CDC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EDF863-24D1-4757-9303-BF8ADFB7C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CB65E5-C87E-440A-93B6-BF78526CE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75FFD-1533-4F77-95D5-501EA959BE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4653DC-BE8F-43EF-BDD0-91554F00767B}"/>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8" name="Footer Placeholder 7">
            <a:extLst>
              <a:ext uri="{FF2B5EF4-FFF2-40B4-BE49-F238E27FC236}">
                <a16:creationId xmlns:a16="http://schemas.microsoft.com/office/drawing/2014/main" id="{2FEBF108-2442-4C2E-B811-5FC70E7D20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03612-2F4C-4515-9A0F-14203C2F070D}"/>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0947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844E-F726-4E3A-8E90-D9994CDEF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0ADFD-4A9F-4913-9F2A-BE526FB242F8}"/>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4" name="Footer Placeholder 3">
            <a:extLst>
              <a:ext uri="{FF2B5EF4-FFF2-40B4-BE49-F238E27FC236}">
                <a16:creationId xmlns:a16="http://schemas.microsoft.com/office/drawing/2014/main" id="{84A1F1A3-2933-463B-875A-D05265381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1DC3B-EEEE-4953-AF38-5A3181F331A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4473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68541-2B27-43AC-8BA9-9B0B5AD673B1}"/>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3" name="Footer Placeholder 2">
            <a:extLst>
              <a:ext uri="{FF2B5EF4-FFF2-40B4-BE49-F238E27FC236}">
                <a16:creationId xmlns:a16="http://schemas.microsoft.com/office/drawing/2014/main" id="{A89C25BA-1C12-4F04-80FF-302EE4A1D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722168-5851-4582-9F39-5729BC402A3F}"/>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6728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AE44-B3CE-4B1C-BB58-5DC010273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A4600B-86EC-4A13-90D5-3396113BF5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AC5A7A-47C6-4FB9-B6EA-31039753F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5E5E1-A182-44E5-8D7A-074CBB33704A}"/>
              </a:ext>
            </a:extLst>
          </p:cNvPr>
          <p:cNvSpPr>
            <a:spLocks noGrp="1"/>
          </p:cNvSpPr>
          <p:nvPr>
            <p:ph type="dt" sz="half" idx="10"/>
          </p:nvPr>
        </p:nvSpPr>
        <p:spPr/>
        <p:txBody>
          <a:bodyPr/>
          <a:lstStyle/>
          <a:p>
            <a:fld id="{02AC24A9-CCB6-4F8D-B8DB-C2F3692CFA5A}" type="datetimeFigureOut">
              <a:rPr lang="en-US" smtClean="0"/>
              <a:t>4/20/2020</a:t>
            </a:fld>
            <a:endParaRPr lang="en-US"/>
          </a:p>
        </p:txBody>
      </p:sp>
      <p:sp>
        <p:nvSpPr>
          <p:cNvPr id="6" name="Footer Placeholder 5">
            <a:extLst>
              <a:ext uri="{FF2B5EF4-FFF2-40B4-BE49-F238E27FC236}">
                <a16:creationId xmlns:a16="http://schemas.microsoft.com/office/drawing/2014/main" id="{175C3293-F1DD-4095-9FA3-4D39FC4C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8A683-039D-4266-9F53-A516CC25E726}"/>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205629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21" Type="http://schemas.openxmlformats.org/officeDocument/2006/relationships/image" Target="../media/image4.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4/20/2020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95872546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89585-E696-4C4C-A274-AC79119CE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7FBC4-0D16-458D-89EA-DC752B9C2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80CB6-B8E9-458D-856C-D27EB09ED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4/20/2020</a:t>
            </a:fld>
            <a:endParaRPr lang="en-US"/>
          </a:p>
        </p:txBody>
      </p:sp>
      <p:sp>
        <p:nvSpPr>
          <p:cNvPr id="5" name="Footer Placeholder 4">
            <a:extLst>
              <a:ext uri="{FF2B5EF4-FFF2-40B4-BE49-F238E27FC236}">
                <a16:creationId xmlns:a16="http://schemas.microsoft.com/office/drawing/2014/main" id="{0CC4EFD5-7A61-48A6-89B6-FEC850ACA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659A40-8327-44CD-B874-4085BA699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5247638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AC24A9-CCB6-4F8D-B8DB-C2F3692CFA5A}" type="datetimeFigureOut">
              <a:rPr lang="en-US" smtClean="0"/>
              <a:t>4/20/2020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3653992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blackboard&#10;&#10;Description automatically generated">
            <a:extLst>
              <a:ext uri="{FF2B5EF4-FFF2-40B4-BE49-F238E27FC236}">
                <a16:creationId xmlns:a16="http://schemas.microsoft.com/office/drawing/2014/main" id="{28629C39-85E5-4D53-8355-9AFCD240D63E}"/>
              </a:ext>
            </a:extLst>
          </p:cNvPr>
          <p:cNvPicPr>
            <a:picLocks noChangeAspect="1"/>
          </p:cNvPicPr>
          <p:nvPr/>
        </p:nvPicPr>
        <p:blipFill rotWithShape="1">
          <a:blip r:embed="rId2"/>
          <a:srcRect l="7728" r="-1" b="-1"/>
          <a:stretch/>
        </p:blipFill>
        <p:spPr>
          <a:xfrm>
            <a:off x="-2" y="10"/>
            <a:ext cx="866851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90BA3F-1892-4C13-AEC8-AF7900C5AC0B}"/>
              </a:ext>
            </a:extLst>
          </p:cNvPr>
          <p:cNvSpPr>
            <a:spLocks noGrp="1"/>
          </p:cNvSpPr>
          <p:nvPr>
            <p:ph type="ctrTitle"/>
          </p:nvPr>
        </p:nvSpPr>
        <p:spPr>
          <a:xfrm>
            <a:off x="7848600" y="1122363"/>
            <a:ext cx="4023360" cy="3204134"/>
          </a:xfrm>
        </p:spPr>
        <p:txBody>
          <a:bodyPr anchor="b">
            <a:normAutofit/>
          </a:bodyPr>
          <a:lstStyle/>
          <a:p>
            <a:r>
              <a:rPr lang="en-US" sz="4800" dirty="0"/>
              <a:t>Co-existence of Precision and Beauty in Mathematics</a:t>
            </a:r>
          </a:p>
        </p:txBody>
      </p:sp>
      <p:sp>
        <p:nvSpPr>
          <p:cNvPr id="3" name="Subtitle 2">
            <a:extLst>
              <a:ext uri="{FF2B5EF4-FFF2-40B4-BE49-F238E27FC236}">
                <a16:creationId xmlns:a16="http://schemas.microsoft.com/office/drawing/2014/main" id="{4BBA540E-9E27-4631-A2A6-A68C3D54F692}"/>
              </a:ext>
            </a:extLst>
          </p:cNvPr>
          <p:cNvSpPr>
            <a:spLocks noGrp="1"/>
          </p:cNvSpPr>
          <p:nvPr>
            <p:ph type="subTitle" idx="1"/>
          </p:nvPr>
        </p:nvSpPr>
        <p:spPr>
          <a:xfrm>
            <a:off x="7848600" y="4872922"/>
            <a:ext cx="4023360" cy="1208141"/>
          </a:xfrm>
        </p:spPr>
        <p:txBody>
          <a:bodyPr>
            <a:normAutofit/>
          </a:bodyPr>
          <a:lstStyle/>
          <a:p>
            <a:r>
              <a:rPr lang="en-US" sz="2000" dirty="0"/>
              <a:t>By-Dr. Meena Sharma</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3268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70">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B30D62-C2E6-4698-AA47-EA6AD1321C42}"/>
              </a:ext>
            </a:extLst>
          </p:cNvPr>
          <p:cNvSpPr>
            <a:spLocks noGrp="1"/>
          </p:cNvSpPr>
          <p:nvPr>
            <p:ph type="ctrTitle"/>
          </p:nvPr>
        </p:nvSpPr>
        <p:spPr>
          <a:xfrm>
            <a:off x="8174735" y="640081"/>
            <a:ext cx="3377183" cy="3708895"/>
          </a:xfrm>
          <a:noFill/>
        </p:spPr>
        <p:txBody>
          <a:bodyPr>
            <a:normAutofit/>
          </a:bodyPr>
          <a:lstStyle/>
          <a:p>
            <a:pPr algn="l"/>
            <a:r>
              <a:rPr lang="en-US" sz="4400" dirty="0">
                <a:solidFill>
                  <a:schemeClr val="bg1"/>
                </a:solidFill>
              </a:rPr>
              <a:t>Meaning and Definition</a:t>
            </a:r>
          </a:p>
        </p:txBody>
      </p:sp>
      <p:sp>
        <p:nvSpPr>
          <p:cNvPr id="3" name="Subtitle 2">
            <a:extLst>
              <a:ext uri="{FF2B5EF4-FFF2-40B4-BE49-F238E27FC236}">
                <a16:creationId xmlns:a16="http://schemas.microsoft.com/office/drawing/2014/main" id="{48048F32-0CEC-49AD-9C47-B2F5E895D25A}"/>
              </a:ext>
            </a:extLst>
          </p:cNvPr>
          <p:cNvSpPr>
            <a:spLocks noGrp="1"/>
          </p:cNvSpPr>
          <p:nvPr>
            <p:ph type="subTitle" idx="1"/>
          </p:nvPr>
        </p:nvSpPr>
        <p:spPr>
          <a:xfrm>
            <a:off x="8174735" y="4571999"/>
            <a:ext cx="3377184" cy="1645921"/>
          </a:xfrm>
          <a:noFill/>
        </p:spPr>
        <p:txBody>
          <a:bodyPr>
            <a:normAutofit/>
          </a:bodyPr>
          <a:lstStyle/>
          <a:p>
            <a:pPr algn="l"/>
            <a:r>
              <a:rPr lang="en-US" sz="2000" dirty="0">
                <a:solidFill>
                  <a:schemeClr val="bg1"/>
                </a:solidFill>
              </a:rPr>
              <a:t>With Example</a:t>
            </a:r>
          </a:p>
        </p:txBody>
      </p:sp>
      <p:pic>
        <p:nvPicPr>
          <p:cNvPr id="2050" name="Picture 2" descr="Algebra Milestone 2 Option 1">
            <a:extLst>
              <a:ext uri="{FF2B5EF4-FFF2-40B4-BE49-F238E27FC236}">
                <a16:creationId xmlns:a16="http://schemas.microsoft.com/office/drawing/2014/main" id="{5B5FB727-1418-427A-B144-A8CEC3220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60" r="9640"/>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7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37703"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0E802-BC84-4871-8FF0-EBFD0459DD14}"/>
              </a:ext>
            </a:extLst>
          </p:cNvPr>
          <p:cNvSpPr>
            <a:spLocks noGrp="1"/>
          </p:cNvSpPr>
          <p:nvPr>
            <p:ph type="ctrTitle"/>
          </p:nvPr>
        </p:nvSpPr>
        <p:spPr>
          <a:xfrm>
            <a:off x="8189010" y="640081"/>
            <a:ext cx="3377183" cy="3681976"/>
          </a:xfrm>
          <a:noFill/>
        </p:spPr>
        <p:txBody>
          <a:bodyPr>
            <a:normAutofit/>
          </a:bodyPr>
          <a:lstStyle/>
          <a:p>
            <a:pPr algn="l"/>
            <a:r>
              <a:rPr lang="en-US" sz="4400" dirty="0">
                <a:solidFill>
                  <a:schemeClr val="bg1"/>
                </a:solidFill>
              </a:rPr>
              <a:t>Precision</a:t>
            </a:r>
          </a:p>
        </p:txBody>
      </p:sp>
      <p:sp>
        <p:nvSpPr>
          <p:cNvPr id="3" name="Subtitle 2">
            <a:extLst>
              <a:ext uri="{FF2B5EF4-FFF2-40B4-BE49-F238E27FC236}">
                <a16:creationId xmlns:a16="http://schemas.microsoft.com/office/drawing/2014/main" id="{69AB0494-A45D-49E4-9108-88654A55193A}"/>
              </a:ext>
            </a:extLst>
          </p:cNvPr>
          <p:cNvSpPr>
            <a:spLocks noGrp="1"/>
          </p:cNvSpPr>
          <p:nvPr>
            <p:ph type="subTitle" idx="1"/>
          </p:nvPr>
        </p:nvSpPr>
        <p:spPr>
          <a:xfrm>
            <a:off x="8189010" y="4460487"/>
            <a:ext cx="3377184" cy="1757433"/>
          </a:xfrm>
          <a:noFill/>
        </p:spPr>
        <p:txBody>
          <a:bodyPr>
            <a:normAutofit/>
          </a:bodyPr>
          <a:lstStyle/>
          <a:p>
            <a:pPr algn="l"/>
            <a:r>
              <a:rPr lang="en-US" sz="2200" dirty="0">
                <a:solidFill>
                  <a:schemeClr val="bg1"/>
                </a:solidFill>
              </a:rPr>
              <a:t>Details</a:t>
            </a:r>
          </a:p>
        </p:txBody>
      </p:sp>
      <p:pic>
        <p:nvPicPr>
          <p:cNvPr id="1026" name="Picture 2" descr="What is Precision, Difference between Accuracy vs Precision with ...">
            <a:extLst>
              <a:ext uri="{FF2B5EF4-FFF2-40B4-BE49-F238E27FC236}">
                <a16:creationId xmlns:a16="http://schemas.microsoft.com/office/drawing/2014/main" id="{6D9F8AF9-55A4-40A5-B58B-E8F10CD973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5806" y="1228725"/>
            <a:ext cx="6356465"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7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D2C5-AA85-4FF7-A92A-BA04D1F5F0AF}"/>
              </a:ext>
            </a:extLst>
          </p:cNvPr>
          <p:cNvSpPr>
            <a:spLocks noGrp="1"/>
          </p:cNvSpPr>
          <p:nvPr>
            <p:ph type="title"/>
          </p:nvPr>
        </p:nvSpPr>
        <p:spPr>
          <a:xfrm>
            <a:off x="8191500" y="640081"/>
            <a:ext cx="3360418" cy="3497021"/>
          </a:xfrm>
          <a:noFill/>
        </p:spPr>
        <p:txBody>
          <a:bodyPr vert="horz" lIns="91440" tIns="45720" rIns="91440" bIns="45720" rtlCol="0" anchor="b">
            <a:normAutofit/>
          </a:bodyPr>
          <a:lstStyle/>
          <a:p>
            <a:r>
              <a:rPr lang="en-US" sz="4800" dirty="0"/>
              <a:t>Accuracy Vs Precision</a:t>
            </a:r>
          </a:p>
        </p:txBody>
      </p:sp>
      <p:pic>
        <p:nvPicPr>
          <p:cNvPr id="3082" name="Picture 10" descr="Accuracy vs Precision in Quality Management - projectcubicle">
            <a:extLst>
              <a:ext uri="{FF2B5EF4-FFF2-40B4-BE49-F238E27FC236}">
                <a16:creationId xmlns:a16="http://schemas.microsoft.com/office/drawing/2014/main" id="{5D4D3179-25E7-4C6E-AA91-EF29C7E98F1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94" r="2" b="3905"/>
          <a:stretch/>
        </p:blipFill>
        <p:spPr bwMode="auto">
          <a:xfrm>
            <a:off x="809243" y="161925"/>
            <a:ext cx="6324982" cy="6486525"/>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87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DE92A8BB-07B9-40DB-984F-2CB1A2535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CDDB745-6C26-4B79-9EF2-08E3E4AB9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80B3FE6C-0A59-4114-88CB-3C3172D6A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5" name="Content Placeholder 4">
            <a:extLst>
              <a:ext uri="{FF2B5EF4-FFF2-40B4-BE49-F238E27FC236}">
                <a16:creationId xmlns:a16="http://schemas.microsoft.com/office/drawing/2014/main" id="{6898AFE9-952B-4D7E-8AD7-90740538128B}"/>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35458" y="1009737"/>
            <a:ext cx="10346867" cy="2257337"/>
          </a:xfrm>
          <a:prstGeom prst="rect">
            <a:avLst/>
          </a:prstGeom>
          <a:effectLst/>
        </p:spPr>
      </p:pic>
      <p:sp>
        <p:nvSpPr>
          <p:cNvPr id="28" name="Freeform: Shape 27">
            <a:extLst>
              <a:ext uri="{FF2B5EF4-FFF2-40B4-BE49-F238E27FC236}">
                <a16:creationId xmlns:a16="http://schemas.microsoft.com/office/drawing/2014/main" id="{DDA3A238-516A-4076-B3C2-230D91350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136999"/>
            <a:ext cx="12191696" cy="3721001"/>
          </a:xfrm>
          <a:custGeom>
            <a:avLst/>
            <a:gdLst>
              <a:gd name="connsiteX0" fmla="*/ 1 w 12191696"/>
              <a:gd name="connsiteY0" fmla="*/ 0 h 3721001"/>
              <a:gd name="connsiteX1" fmla="*/ 71932 w 12191696"/>
              <a:gd name="connsiteY1" fmla="*/ 12261 h 3721001"/>
              <a:gd name="connsiteX2" fmla="*/ 282849 w 12191696"/>
              <a:gd name="connsiteY2" fmla="*/ 48342 h 3721001"/>
              <a:gd name="connsiteX3" fmla="*/ 436464 w 12191696"/>
              <a:gd name="connsiteY3" fmla="*/ 73565 h 3721001"/>
              <a:gd name="connsiteX4" fmla="*/ 619339 w 12191696"/>
              <a:gd name="connsiteY4" fmla="*/ 100188 h 3721001"/>
              <a:gd name="connsiteX5" fmla="*/ 836351 w 12191696"/>
              <a:gd name="connsiteY5" fmla="*/ 132066 h 3721001"/>
              <a:gd name="connsiteX6" fmla="*/ 1076528 w 12191696"/>
              <a:gd name="connsiteY6" fmla="*/ 165696 h 3721001"/>
              <a:gd name="connsiteX7" fmla="*/ 1347183 w 12191696"/>
              <a:gd name="connsiteY7" fmla="*/ 201077 h 3721001"/>
              <a:gd name="connsiteX8" fmla="*/ 1642223 w 12191696"/>
              <a:gd name="connsiteY8" fmla="*/ 238560 h 3721001"/>
              <a:gd name="connsiteX9" fmla="*/ 1962864 w 12191696"/>
              <a:gd name="connsiteY9" fmla="*/ 276043 h 3721001"/>
              <a:gd name="connsiteX10" fmla="*/ 2304232 w 12191696"/>
              <a:gd name="connsiteY10" fmla="*/ 314226 h 3721001"/>
              <a:gd name="connsiteX11" fmla="*/ 2672421 w 12191696"/>
              <a:gd name="connsiteY11" fmla="*/ 349608 h 3721001"/>
              <a:gd name="connsiteX12" fmla="*/ 3057678 w 12191696"/>
              <a:gd name="connsiteY12" fmla="*/ 383588 h 3721001"/>
              <a:gd name="connsiteX13" fmla="*/ 3464881 w 12191696"/>
              <a:gd name="connsiteY13" fmla="*/ 414415 h 3721001"/>
              <a:gd name="connsiteX14" fmla="*/ 3889152 w 12191696"/>
              <a:gd name="connsiteY14" fmla="*/ 443841 h 3721001"/>
              <a:gd name="connsiteX15" fmla="*/ 4331710 w 12191696"/>
              <a:gd name="connsiteY15" fmla="*/ 471515 h 3721001"/>
              <a:gd name="connsiteX16" fmla="*/ 4558476 w 12191696"/>
              <a:gd name="connsiteY16" fmla="*/ 481324 h 3721001"/>
              <a:gd name="connsiteX17" fmla="*/ 4790118 w 12191696"/>
              <a:gd name="connsiteY17" fmla="*/ 492183 h 3721001"/>
              <a:gd name="connsiteX18" fmla="*/ 5025418 w 12191696"/>
              <a:gd name="connsiteY18" fmla="*/ 502342 h 3721001"/>
              <a:gd name="connsiteX19" fmla="*/ 5261937 w 12191696"/>
              <a:gd name="connsiteY19" fmla="*/ 508998 h 3721001"/>
              <a:gd name="connsiteX20" fmla="*/ 5503333 w 12191696"/>
              <a:gd name="connsiteY20" fmla="*/ 514953 h 3721001"/>
              <a:gd name="connsiteX21" fmla="*/ 5747166 w 12191696"/>
              <a:gd name="connsiteY21" fmla="*/ 521259 h 3721001"/>
              <a:gd name="connsiteX22" fmla="*/ 5995877 w 12191696"/>
              <a:gd name="connsiteY22" fmla="*/ 525462 h 3721001"/>
              <a:gd name="connsiteX23" fmla="*/ 6247026 w 12191696"/>
              <a:gd name="connsiteY23" fmla="*/ 525462 h 3721001"/>
              <a:gd name="connsiteX24" fmla="*/ 6500613 w 12191696"/>
              <a:gd name="connsiteY24" fmla="*/ 527564 h 3721001"/>
              <a:gd name="connsiteX25" fmla="*/ 6756639 w 12191696"/>
              <a:gd name="connsiteY25" fmla="*/ 525462 h 3721001"/>
              <a:gd name="connsiteX26" fmla="*/ 7016322 w 12191696"/>
              <a:gd name="connsiteY26" fmla="*/ 521259 h 3721001"/>
              <a:gd name="connsiteX27" fmla="*/ 7276005 w 12191696"/>
              <a:gd name="connsiteY27" fmla="*/ 517405 h 3721001"/>
              <a:gd name="connsiteX28" fmla="*/ 7539345 w 12191696"/>
              <a:gd name="connsiteY28" fmla="*/ 508998 h 3721001"/>
              <a:gd name="connsiteX29" fmla="*/ 7805124 w 12191696"/>
              <a:gd name="connsiteY29" fmla="*/ 500240 h 3721001"/>
              <a:gd name="connsiteX30" fmla="*/ 8070903 w 12191696"/>
              <a:gd name="connsiteY30" fmla="*/ 490081 h 3721001"/>
              <a:gd name="connsiteX31" fmla="*/ 8339121 w 12191696"/>
              <a:gd name="connsiteY31" fmla="*/ 475719 h 3721001"/>
              <a:gd name="connsiteX32" fmla="*/ 8609776 w 12191696"/>
              <a:gd name="connsiteY32" fmla="*/ 458554 h 3721001"/>
              <a:gd name="connsiteX33" fmla="*/ 8881651 w 12191696"/>
              <a:gd name="connsiteY33" fmla="*/ 442089 h 3721001"/>
              <a:gd name="connsiteX34" fmla="*/ 9153526 w 12191696"/>
              <a:gd name="connsiteY34" fmla="*/ 421071 h 3721001"/>
              <a:gd name="connsiteX35" fmla="*/ 9429058 w 12191696"/>
              <a:gd name="connsiteY35" fmla="*/ 395848 h 3721001"/>
              <a:gd name="connsiteX36" fmla="*/ 9700933 w 12191696"/>
              <a:gd name="connsiteY36" fmla="*/ 370626 h 3721001"/>
              <a:gd name="connsiteX37" fmla="*/ 9977684 w 12191696"/>
              <a:gd name="connsiteY37" fmla="*/ 341551 h 3721001"/>
              <a:gd name="connsiteX38" fmla="*/ 10255655 w 12191696"/>
              <a:gd name="connsiteY38" fmla="*/ 309672 h 3721001"/>
              <a:gd name="connsiteX39" fmla="*/ 10529968 w 12191696"/>
              <a:gd name="connsiteY39" fmla="*/ 276043 h 3721001"/>
              <a:gd name="connsiteX40" fmla="*/ 10807939 w 12191696"/>
              <a:gd name="connsiteY40" fmla="*/ 236808 h 3721001"/>
              <a:gd name="connsiteX41" fmla="*/ 11084690 w 12191696"/>
              <a:gd name="connsiteY41" fmla="*/ 194771 h 3721001"/>
              <a:gd name="connsiteX42" fmla="*/ 11362661 w 12191696"/>
              <a:gd name="connsiteY42" fmla="*/ 153085 h 3721001"/>
              <a:gd name="connsiteX43" fmla="*/ 11639412 w 12191696"/>
              <a:gd name="connsiteY43" fmla="*/ 104392 h 3721001"/>
              <a:gd name="connsiteX44" fmla="*/ 11914945 w 12191696"/>
              <a:gd name="connsiteY44" fmla="*/ 54648 h 3721001"/>
              <a:gd name="connsiteX45" fmla="*/ 12191696 w 12191696"/>
              <a:gd name="connsiteY45" fmla="*/ 2452 h 3721001"/>
              <a:gd name="connsiteX46" fmla="*/ 12191696 w 12191696"/>
              <a:gd name="connsiteY46" fmla="*/ 2802467 h 3721001"/>
              <a:gd name="connsiteX47" fmla="*/ 12191695 w 12191696"/>
              <a:gd name="connsiteY47" fmla="*/ 2802467 h 3721001"/>
              <a:gd name="connsiteX48" fmla="*/ 12191695 w 12191696"/>
              <a:gd name="connsiteY48" fmla="*/ 3721001 h 3721001"/>
              <a:gd name="connsiteX49" fmla="*/ 0 w 12191696"/>
              <a:gd name="connsiteY49" fmla="*/ 3721001 h 3721001"/>
              <a:gd name="connsiteX50" fmla="*/ 0 w 12191696"/>
              <a:gd name="connsiteY50" fmla="*/ 2233825 h 3721001"/>
              <a:gd name="connsiteX51" fmla="*/ 1 w 12191696"/>
              <a:gd name="connsiteY51" fmla="*/ 2233825 h 37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721001">
                <a:moveTo>
                  <a:pt x="1" y="0"/>
                </a:moveTo>
                <a:lnTo>
                  <a:pt x="71932" y="12261"/>
                </a:lnTo>
                <a:lnTo>
                  <a:pt x="282849"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4"/>
                </a:lnTo>
                <a:lnTo>
                  <a:pt x="8881651" y="442089"/>
                </a:lnTo>
                <a:lnTo>
                  <a:pt x="9153526" y="421071"/>
                </a:lnTo>
                <a:lnTo>
                  <a:pt x="9429058" y="395848"/>
                </a:lnTo>
                <a:lnTo>
                  <a:pt x="9700933" y="370626"/>
                </a:lnTo>
                <a:lnTo>
                  <a:pt x="9977684" y="341551"/>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802467"/>
                </a:lnTo>
                <a:lnTo>
                  <a:pt x="12191695" y="2802467"/>
                </a:lnTo>
                <a:lnTo>
                  <a:pt x="12191695" y="3721001"/>
                </a:lnTo>
                <a:lnTo>
                  <a:pt x="0" y="3721001"/>
                </a:lnTo>
                <a:lnTo>
                  <a:pt x="0" y="2233825"/>
                </a:lnTo>
                <a:lnTo>
                  <a:pt x="1" y="2233825"/>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5327C43-2829-44DE-8014-68090C3C6AB8}"/>
              </a:ext>
            </a:extLst>
          </p:cNvPr>
          <p:cNvSpPr>
            <a:spLocks noGrp="1"/>
          </p:cNvSpPr>
          <p:nvPr>
            <p:ph type="title"/>
          </p:nvPr>
        </p:nvSpPr>
        <p:spPr>
          <a:xfrm>
            <a:off x="636915" y="3928983"/>
            <a:ext cx="9182945" cy="1793390"/>
          </a:xfrm>
        </p:spPr>
        <p:txBody>
          <a:bodyPr vert="horz" lIns="91440" tIns="45720" rIns="91440" bIns="45720" rtlCol="0" anchor="b">
            <a:normAutofit fontScale="90000"/>
          </a:bodyPr>
          <a:lstStyle/>
          <a:p>
            <a:r>
              <a:rPr lang="en-US" sz="6600" b="0" i="0" kern="1200" dirty="0">
                <a:solidFill>
                  <a:srgbClr val="EBEBEB"/>
                </a:solidFill>
                <a:latin typeface="+mj-lt"/>
                <a:ea typeface="+mj-ea"/>
                <a:cs typeface="+mj-cs"/>
              </a:rPr>
              <a:t>Meaning of Mathematical Beauty</a:t>
            </a:r>
          </a:p>
        </p:txBody>
      </p:sp>
    </p:spTree>
    <p:extLst>
      <p:ext uri="{BB962C8B-B14F-4D97-AF65-F5344CB8AC3E}">
        <p14:creationId xmlns:p14="http://schemas.microsoft.com/office/powerpoint/2010/main" val="425226685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2203-70F0-4D84-A2B6-669439339442}"/>
              </a:ext>
            </a:extLst>
          </p:cNvPr>
          <p:cNvSpPr>
            <a:spLocks noGrp="1"/>
          </p:cNvSpPr>
          <p:nvPr>
            <p:ph type="title"/>
          </p:nvPr>
        </p:nvSpPr>
        <p:spPr/>
        <p:txBody>
          <a:bodyPr/>
          <a:lstStyle/>
          <a:p>
            <a:r>
              <a:rPr lang="en-US" dirty="0"/>
              <a:t>Beauty in Methods</a:t>
            </a:r>
          </a:p>
        </p:txBody>
      </p:sp>
      <p:pic>
        <p:nvPicPr>
          <p:cNvPr id="5" name="Content Placeholder 4" descr="A screenshot of a cell phone&#10;&#10;Description automatically generated">
            <a:extLst>
              <a:ext uri="{FF2B5EF4-FFF2-40B4-BE49-F238E27FC236}">
                <a16:creationId xmlns:a16="http://schemas.microsoft.com/office/drawing/2014/main" id="{B1ECB707-A983-4D47-B098-45AD02E4F0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603" y="1552575"/>
            <a:ext cx="9449122" cy="1570797"/>
          </a:xfrm>
        </p:spPr>
      </p:pic>
      <p:pic>
        <p:nvPicPr>
          <p:cNvPr id="7" name="Picture 6" descr="A close up of text on a white background&#10;&#10;Description automatically generated">
            <a:extLst>
              <a:ext uri="{FF2B5EF4-FFF2-40B4-BE49-F238E27FC236}">
                <a16:creationId xmlns:a16="http://schemas.microsoft.com/office/drawing/2014/main" id="{1D23F05E-0053-4080-BE1C-2207A98DD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3303127"/>
            <a:ext cx="3724275" cy="3299746"/>
          </a:xfrm>
          <a:prstGeom prst="rect">
            <a:avLst/>
          </a:prstGeom>
        </p:spPr>
      </p:pic>
      <p:sp>
        <p:nvSpPr>
          <p:cNvPr id="8" name="TextBox 7">
            <a:extLst>
              <a:ext uri="{FF2B5EF4-FFF2-40B4-BE49-F238E27FC236}">
                <a16:creationId xmlns:a16="http://schemas.microsoft.com/office/drawing/2014/main" id="{632A2E78-3A9D-412A-BD42-D12CB9530813}"/>
              </a:ext>
            </a:extLst>
          </p:cNvPr>
          <p:cNvSpPr txBox="1"/>
          <p:nvPr/>
        </p:nvSpPr>
        <p:spPr>
          <a:xfrm>
            <a:off x="5019675" y="4038600"/>
            <a:ext cx="5031159" cy="1200329"/>
          </a:xfrm>
          <a:prstGeom prst="rect">
            <a:avLst/>
          </a:prstGeom>
          <a:noFill/>
        </p:spPr>
        <p:txBody>
          <a:bodyPr wrap="square" rtlCol="0">
            <a:spAutoFit/>
          </a:bodyPr>
          <a:lstStyle/>
          <a:p>
            <a:r>
              <a:rPr lang="en-US" sz="7200" dirty="0"/>
              <a:t>Example</a:t>
            </a:r>
          </a:p>
        </p:txBody>
      </p:sp>
    </p:spTree>
    <p:extLst>
      <p:ext uri="{BB962C8B-B14F-4D97-AF65-F5344CB8AC3E}">
        <p14:creationId xmlns:p14="http://schemas.microsoft.com/office/powerpoint/2010/main" val="403788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BAD3-B729-45A3-BEE3-4B17109078A8}"/>
              </a:ext>
            </a:extLst>
          </p:cNvPr>
          <p:cNvSpPr>
            <a:spLocks noGrp="1"/>
          </p:cNvSpPr>
          <p:nvPr>
            <p:ph type="title"/>
          </p:nvPr>
        </p:nvSpPr>
        <p:spPr>
          <a:xfrm>
            <a:off x="648929" y="629266"/>
            <a:ext cx="4944152" cy="1622321"/>
          </a:xfrm>
        </p:spPr>
        <p:txBody>
          <a:bodyPr>
            <a:normAutofit/>
          </a:bodyPr>
          <a:lstStyle/>
          <a:p>
            <a:r>
              <a:rPr lang="en-US" dirty="0"/>
              <a:t>Beauty In Experience </a:t>
            </a:r>
          </a:p>
        </p:txBody>
      </p:sp>
      <p:sp>
        <p:nvSpPr>
          <p:cNvPr id="3" name="Content Placeholder 2">
            <a:extLst>
              <a:ext uri="{FF2B5EF4-FFF2-40B4-BE49-F238E27FC236}">
                <a16:creationId xmlns:a16="http://schemas.microsoft.com/office/drawing/2014/main" id="{C2467FC6-70BB-4418-B112-7189C647AA21}"/>
              </a:ext>
            </a:extLst>
          </p:cNvPr>
          <p:cNvSpPr>
            <a:spLocks noGrp="1"/>
          </p:cNvSpPr>
          <p:nvPr>
            <p:ph idx="1"/>
          </p:nvPr>
        </p:nvSpPr>
        <p:spPr>
          <a:xfrm>
            <a:off x="648930" y="2438400"/>
            <a:ext cx="4944151" cy="3785419"/>
          </a:xfrm>
        </p:spPr>
        <p:txBody>
          <a:bodyPr>
            <a:normAutofit/>
          </a:bodyPr>
          <a:lstStyle/>
          <a:p>
            <a:r>
              <a:rPr lang="en-US" sz="1900" dirty="0"/>
              <a:t>Interest in pure mathematics that is separate from empirical study has been part of the experience of various civilizations, including that of the ancient Greeks, who "did mathematics for the beauty of it". The aesthetic pleasure that mathematical physicists tend to experience in Einstein's theory of general relativity has been attributed (by Paul Dirac, among others) to its "great mathematical beauty". The beauty of mathematics is experienced when the physical reality of objects are represented by mathematical models.</a:t>
            </a:r>
          </a:p>
        </p:txBody>
      </p:sp>
      <p:sp>
        <p:nvSpPr>
          <p:cNvPr id="4104"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AEC8CE9-44E6-40F4-B25B-539BE98E18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4709" y="1280331"/>
            <a:ext cx="4475531" cy="42940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274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764F-4279-416C-9843-A4B1877F7722}"/>
              </a:ext>
            </a:extLst>
          </p:cNvPr>
          <p:cNvSpPr>
            <a:spLocks noGrp="1"/>
          </p:cNvSpPr>
          <p:nvPr>
            <p:ph type="title"/>
          </p:nvPr>
        </p:nvSpPr>
        <p:spPr>
          <a:xfrm>
            <a:off x="762001" y="803325"/>
            <a:ext cx="5314536" cy="1325563"/>
          </a:xfrm>
        </p:spPr>
        <p:txBody>
          <a:bodyPr>
            <a:normAutofit/>
          </a:bodyPr>
          <a:lstStyle/>
          <a:p>
            <a:r>
              <a:rPr lang="en-US"/>
              <a:t>Unit-1 Completed </a:t>
            </a:r>
            <a:endParaRPr lang="en-US" dirty="0"/>
          </a:p>
        </p:txBody>
      </p:sp>
      <p:sp>
        <p:nvSpPr>
          <p:cNvPr id="3" name="Content Placeholder 2">
            <a:extLst>
              <a:ext uri="{FF2B5EF4-FFF2-40B4-BE49-F238E27FC236}">
                <a16:creationId xmlns:a16="http://schemas.microsoft.com/office/drawing/2014/main" id="{E61E1619-128E-417F-98E2-ED811EA81EDC}"/>
              </a:ext>
            </a:extLst>
          </p:cNvPr>
          <p:cNvSpPr>
            <a:spLocks noGrp="1"/>
          </p:cNvSpPr>
          <p:nvPr>
            <p:ph idx="1"/>
          </p:nvPr>
        </p:nvSpPr>
        <p:spPr>
          <a:xfrm>
            <a:off x="762000" y="2279018"/>
            <a:ext cx="5314543" cy="3375920"/>
          </a:xfrm>
        </p:spPr>
        <p:txBody>
          <a:bodyPr anchor="t">
            <a:noAutofit/>
          </a:bodyPr>
          <a:lstStyle/>
          <a:p>
            <a:pPr marL="0" indent="0">
              <a:buNone/>
            </a:pPr>
            <a:r>
              <a:rPr lang="en-US" sz="8800" dirty="0"/>
              <a:t>Stay Home and Stay Safe</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ome">
            <a:extLst>
              <a:ext uri="{FF2B5EF4-FFF2-40B4-BE49-F238E27FC236}">
                <a16:creationId xmlns:a16="http://schemas.microsoft.com/office/drawing/2014/main" id="{01069BC1-57E2-4553-BF28-9F33D438E8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106229285"/>
      </p:ext>
    </p:extLst>
  </p:cSld>
  <p:clrMapOvr>
    <a:overrideClrMapping bg1="dk1" tx1="lt1" bg2="dk2" tx2="lt2" accent1="accent1" accent2="accent2" accent3="accent3" accent4="accent4" accent5="accent5" accent6="accent6" hlink="hlink" folHlink="folHlink"/>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centBox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29</TotalTime>
  <Words>41</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Avenir Next LT Pro</vt:lpstr>
      <vt:lpstr>Calibri</vt:lpstr>
      <vt:lpstr>Calibri Light</vt:lpstr>
      <vt:lpstr>Century Gothic</vt:lpstr>
      <vt:lpstr>Wingdings 3</vt:lpstr>
      <vt:lpstr>AccentBoxVTI</vt:lpstr>
      <vt:lpstr>Office Theme</vt:lpstr>
      <vt:lpstr>Ion</vt:lpstr>
      <vt:lpstr>Co-existence of Precision and Beauty in Mathematics</vt:lpstr>
      <vt:lpstr>Meaning and Definition</vt:lpstr>
      <vt:lpstr>Precision</vt:lpstr>
      <vt:lpstr>Accuracy Vs Precision</vt:lpstr>
      <vt:lpstr>Meaning of Mathematical Beauty</vt:lpstr>
      <vt:lpstr>Beauty in Methods</vt:lpstr>
      <vt:lpstr>Beauty In Experience </vt:lpstr>
      <vt:lpstr>Unit-1 Completed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Co-existence of Precision and Beauty in Mathematics</dc:title>
  <dc:creator>Shubham Sharma</dc:creator>
  <cp:lastModifiedBy>Shubham Sharma</cp:lastModifiedBy>
  <cp:revision>4</cp:revision>
  <dcterms:created xsi:type="dcterms:W3CDTF">2020-04-20T09:36:07Z</dcterms:created>
  <dcterms:modified xsi:type="dcterms:W3CDTF">2020-04-20T10:05:24Z</dcterms:modified>
</cp:coreProperties>
</file>